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7559675" cy="10691813"/>
  <p:notesSz cx="6858000" cy="9945688"/>
  <p:defaultTextStyle>
    <a:defPPr>
      <a:defRPr lang="en-US"/>
    </a:defPPr>
    <a:lvl1pPr marL="0" algn="l" defTabSz="1324326" rtl="0" eaLnBrk="1" latinLnBrk="0" hangingPunct="1">
      <a:defRPr sz="5214" kern="1200">
        <a:solidFill>
          <a:schemeClr val="tx1"/>
        </a:solidFill>
        <a:latin typeface="+mn-lt"/>
        <a:ea typeface="+mn-ea"/>
        <a:cs typeface="+mn-cs"/>
      </a:defRPr>
    </a:lvl1pPr>
    <a:lvl2pPr marL="1324326" algn="l" defTabSz="1324326" rtl="0" eaLnBrk="1" latinLnBrk="0" hangingPunct="1">
      <a:defRPr sz="5214" kern="1200">
        <a:solidFill>
          <a:schemeClr val="tx1"/>
        </a:solidFill>
        <a:latin typeface="+mn-lt"/>
        <a:ea typeface="+mn-ea"/>
        <a:cs typeface="+mn-cs"/>
      </a:defRPr>
    </a:lvl2pPr>
    <a:lvl3pPr marL="2648651" algn="l" defTabSz="1324326" rtl="0" eaLnBrk="1" latinLnBrk="0" hangingPunct="1">
      <a:defRPr sz="5214" kern="1200">
        <a:solidFill>
          <a:schemeClr val="tx1"/>
        </a:solidFill>
        <a:latin typeface="+mn-lt"/>
        <a:ea typeface="+mn-ea"/>
        <a:cs typeface="+mn-cs"/>
      </a:defRPr>
    </a:lvl3pPr>
    <a:lvl4pPr marL="3972977" algn="l" defTabSz="1324326" rtl="0" eaLnBrk="1" latinLnBrk="0" hangingPunct="1">
      <a:defRPr sz="5214" kern="1200">
        <a:solidFill>
          <a:schemeClr val="tx1"/>
        </a:solidFill>
        <a:latin typeface="+mn-lt"/>
        <a:ea typeface="+mn-ea"/>
        <a:cs typeface="+mn-cs"/>
      </a:defRPr>
    </a:lvl4pPr>
    <a:lvl5pPr marL="5297302" algn="l" defTabSz="1324326" rtl="0" eaLnBrk="1" latinLnBrk="0" hangingPunct="1">
      <a:defRPr sz="5214" kern="1200">
        <a:solidFill>
          <a:schemeClr val="tx1"/>
        </a:solidFill>
        <a:latin typeface="+mn-lt"/>
        <a:ea typeface="+mn-ea"/>
        <a:cs typeface="+mn-cs"/>
      </a:defRPr>
    </a:lvl5pPr>
    <a:lvl6pPr marL="6621628" algn="l" defTabSz="1324326" rtl="0" eaLnBrk="1" latinLnBrk="0" hangingPunct="1">
      <a:defRPr sz="5214" kern="1200">
        <a:solidFill>
          <a:schemeClr val="tx1"/>
        </a:solidFill>
        <a:latin typeface="+mn-lt"/>
        <a:ea typeface="+mn-ea"/>
        <a:cs typeface="+mn-cs"/>
      </a:defRPr>
    </a:lvl6pPr>
    <a:lvl7pPr marL="7945953" algn="l" defTabSz="1324326" rtl="0" eaLnBrk="1" latinLnBrk="0" hangingPunct="1">
      <a:defRPr sz="5214" kern="1200">
        <a:solidFill>
          <a:schemeClr val="tx1"/>
        </a:solidFill>
        <a:latin typeface="+mn-lt"/>
        <a:ea typeface="+mn-ea"/>
        <a:cs typeface="+mn-cs"/>
      </a:defRPr>
    </a:lvl7pPr>
    <a:lvl8pPr marL="9270279" algn="l" defTabSz="1324326" rtl="0" eaLnBrk="1" latinLnBrk="0" hangingPunct="1">
      <a:defRPr sz="5214" kern="1200">
        <a:solidFill>
          <a:schemeClr val="tx1"/>
        </a:solidFill>
        <a:latin typeface="+mn-lt"/>
        <a:ea typeface="+mn-ea"/>
        <a:cs typeface="+mn-cs"/>
      </a:defRPr>
    </a:lvl8pPr>
    <a:lvl9pPr marL="10594604" algn="l" defTabSz="1324326" rtl="0" eaLnBrk="1" latinLnBrk="0" hangingPunct="1">
      <a:defRPr sz="521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CC"/>
    <a:srgbClr val="0073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28" autoAdjust="0"/>
    <p:restoredTop sz="94660"/>
  </p:normalViewPr>
  <p:slideViewPr>
    <p:cSldViewPr snapToGrid="0">
      <p:cViewPr varScale="1">
        <p:scale>
          <a:sx n="57" d="100"/>
          <a:sy n="57" d="100"/>
        </p:scale>
        <p:origin x="2846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46663-3B41-4F30-B915-53FE852B54AD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EF637-C657-4FDF-9140-8EC3041BC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5328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46663-3B41-4F30-B915-53FE852B54AD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EF637-C657-4FDF-9140-8EC3041BC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09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46663-3B41-4F30-B915-53FE852B54AD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EF637-C657-4FDF-9140-8EC3041BC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288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46663-3B41-4F30-B915-53FE852B54AD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EF637-C657-4FDF-9140-8EC3041BC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353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46663-3B41-4F30-B915-53FE852B54AD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EF637-C657-4FDF-9140-8EC3041BC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75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46663-3B41-4F30-B915-53FE852B54AD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EF637-C657-4FDF-9140-8EC3041BC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438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46663-3B41-4F30-B915-53FE852B54AD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EF637-C657-4FDF-9140-8EC3041BC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153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46663-3B41-4F30-B915-53FE852B54AD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EF637-C657-4FDF-9140-8EC3041BC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714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46663-3B41-4F30-B915-53FE852B54AD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EF637-C657-4FDF-9140-8EC3041BC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665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46663-3B41-4F30-B915-53FE852B54AD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EF637-C657-4FDF-9140-8EC3041BC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94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46663-3B41-4F30-B915-53FE852B54AD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EF637-C657-4FDF-9140-8EC3041BC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166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046663-3B41-4F30-B915-53FE852B54AD}" type="datetimeFigureOut">
              <a:rPr lang="en-US" smtClean="0"/>
              <a:t>12/4/2025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EF637-C657-4FDF-9140-8EC3041BC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534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5885880" y="8582823"/>
            <a:ext cx="965515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2400" b="1" dirty="0"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32" name="กล่องข้อความ 31">
            <a:extLst>
              <a:ext uri="{FF2B5EF4-FFF2-40B4-BE49-F238E27FC236}">
                <a16:creationId xmlns="" xmlns:a16="http://schemas.microsoft.com/office/drawing/2014/main" id="{AA6E0581-E280-4CE1-AD5C-3E9D3D1D7AF3}"/>
              </a:ext>
            </a:extLst>
          </p:cNvPr>
          <p:cNvSpPr txBox="1"/>
          <p:nvPr/>
        </p:nvSpPr>
        <p:spPr>
          <a:xfrm>
            <a:off x="687312" y="5989600"/>
            <a:ext cx="616408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thaiDist"/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มีแผนงาน และโครงการที่ครบถ้วนสมบูรณ์             ตามแบบที่กำหนด (เป็นโครงการที่เขียนครบถ้วน เขียนถูกต้อง และผ่านการอนุมัติแล้ว)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3" name="กล่องข้อความ 31">
            <a:extLst>
              <a:ext uri="{FF2B5EF4-FFF2-40B4-BE49-F238E27FC236}">
                <a16:creationId xmlns="" xmlns:a16="http://schemas.microsoft.com/office/drawing/2014/main" id="{AA6E0581-E280-4CE1-AD5C-3E9D3D1D7AF3}"/>
              </a:ext>
            </a:extLst>
          </p:cNvPr>
          <p:cNvSpPr txBox="1"/>
          <p:nvPr/>
        </p:nvSpPr>
        <p:spPr>
          <a:xfrm>
            <a:off x="639928" y="848949"/>
            <a:ext cx="488306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การพัฒนาสมาชิก</a:t>
            </a:r>
          </a:p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ให้เป็นคนดี คนเก่ง และมีความสุข</a:t>
            </a:r>
            <a:endParaRPr lang="en-US" sz="32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01" y="9200392"/>
            <a:ext cx="1080000" cy="1080000"/>
          </a:xfrm>
          <a:prstGeom prst="rect">
            <a:avLst/>
          </a:prstGeom>
        </p:spPr>
      </p:pic>
      <p:sp>
        <p:nvSpPr>
          <p:cNvPr id="18" name="กล่องข้อความ 30">
            <a:extLst>
              <a:ext uri="{FF2B5EF4-FFF2-40B4-BE49-F238E27FC236}">
                <a16:creationId xmlns="" xmlns:a16="http://schemas.microsoft.com/office/drawing/2014/main" id="{801C02D7-F203-4CAB-87C7-48C69D7C0F4B}"/>
              </a:ext>
            </a:extLst>
          </p:cNvPr>
          <p:cNvSpPr txBox="1"/>
          <p:nvPr/>
        </p:nvSpPr>
        <p:spPr>
          <a:xfrm>
            <a:off x="1788364" y="9294116"/>
            <a:ext cx="5221301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องค์การนักวิชาชีพในอนาคตแห่งประเทศไทย</a:t>
            </a:r>
          </a:p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วิทยาลัยการอาชีพท้ายเหมือง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9" name="กล่องข้อความ 30">
            <a:extLst>
              <a:ext uri="{FF2B5EF4-FFF2-40B4-BE49-F238E27FC236}">
                <a16:creationId xmlns="" xmlns:a16="http://schemas.microsoft.com/office/drawing/2014/main" id="{801C02D7-F203-4CAB-87C7-48C69D7C0F4B}"/>
              </a:ext>
            </a:extLst>
          </p:cNvPr>
          <p:cNvSpPr txBox="1"/>
          <p:nvPr/>
        </p:nvSpPr>
        <p:spPr>
          <a:xfrm>
            <a:off x="5063102" y="8216003"/>
            <a:ext cx="1873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1701800" algn="l"/>
              </a:tabLst>
            </a:pPr>
            <a:r>
              <a:rPr lang="th-TH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ขั้นวางแผนงาน (</a:t>
            </a:r>
            <a:r>
              <a:rPr lang="en-US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P</a:t>
            </a:r>
            <a:r>
              <a:rPr lang="th-TH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)</a:t>
            </a:r>
            <a:endParaRPr lang="en-US" sz="2000" b="1" dirty="0">
              <a:solidFill>
                <a:srgbClr val="0000CC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6986" y="4840713"/>
            <a:ext cx="7573485" cy="101038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/>
          </a:p>
        </p:txBody>
      </p:sp>
      <p:sp>
        <p:nvSpPr>
          <p:cNvPr id="22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1180214" y="5018069"/>
            <a:ext cx="636565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1.1 </a:t>
            </a:r>
            <a:r>
              <a:rPr lang="th-TH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แผนงาน โครงการ</a:t>
            </a:r>
            <a:endParaRPr lang="en-US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23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5885880" y="8428936"/>
            <a:ext cx="965515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th-TH" sz="4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1.</a:t>
            </a:r>
            <a:endParaRPr lang="en-US" sz="44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24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687901" y="4000045"/>
            <a:ext cx="6947304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1.</a:t>
            </a:r>
            <a:r>
              <a:rPr lang="th-TH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 การวางแผนงาน</a:t>
            </a:r>
            <a:endParaRPr lang="en-US" sz="4000" b="1" dirty="0">
              <a:ln w="0"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412933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5885880" y="8582823"/>
            <a:ext cx="965515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2400" b="1" dirty="0"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32" name="กล่องข้อความ 31">
            <a:extLst>
              <a:ext uri="{FF2B5EF4-FFF2-40B4-BE49-F238E27FC236}">
                <a16:creationId xmlns="" xmlns:a16="http://schemas.microsoft.com/office/drawing/2014/main" id="{AA6E0581-E280-4CE1-AD5C-3E9D3D1D7AF3}"/>
              </a:ext>
            </a:extLst>
          </p:cNvPr>
          <p:cNvSpPr txBox="1"/>
          <p:nvPr/>
        </p:nvSpPr>
        <p:spPr>
          <a:xfrm>
            <a:off x="687312" y="5989600"/>
            <a:ext cx="616408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6088" algn="thaiDist"/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มีสรุปความคิดเห็น และข้อเสนอแนะอื่น ๆ               จากผู้ตอบแบบสอบถาม แจกแจงความถี่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3" name="กล่องข้อความ 31">
            <a:extLst>
              <a:ext uri="{FF2B5EF4-FFF2-40B4-BE49-F238E27FC236}">
                <a16:creationId xmlns="" xmlns:a16="http://schemas.microsoft.com/office/drawing/2014/main" id="{AA6E0581-E280-4CE1-AD5C-3E9D3D1D7AF3}"/>
              </a:ext>
            </a:extLst>
          </p:cNvPr>
          <p:cNvSpPr txBox="1"/>
          <p:nvPr/>
        </p:nvSpPr>
        <p:spPr>
          <a:xfrm>
            <a:off x="639928" y="848949"/>
            <a:ext cx="488306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การพัฒนาสมาชิก</a:t>
            </a:r>
          </a:p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ให้เป็นคนดี คนเก่ง และมีความสุข</a:t>
            </a:r>
            <a:endParaRPr lang="en-US" sz="32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01" y="9200392"/>
            <a:ext cx="1080000" cy="1080000"/>
          </a:xfrm>
          <a:prstGeom prst="rect">
            <a:avLst/>
          </a:prstGeom>
        </p:spPr>
      </p:pic>
      <p:sp>
        <p:nvSpPr>
          <p:cNvPr id="18" name="กล่องข้อความ 30">
            <a:extLst>
              <a:ext uri="{FF2B5EF4-FFF2-40B4-BE49-F238E27FC236}">
                <a16:creationId xmlns="" xmlns:a16="http://schemas.microsoft.com/office/drawing/2014/main" id="{801C02D7-F203-4CAB-87C7-48C69D7C0F4B}"/>
              </a:ext>
            </a:extLst>
          </p:cNvPr>
          <p:cNvSpPr txBox="1"/>
          <p:nvPr/>
        </p:nvSpPr>
        <p:spPr>
          <a:xfrm>
            <a:off x="1788364" y="9294116"/>
            <a:ext cx="5221301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องค์การนักวิชาชีพในอนาคตแห่งประเทศไทย</a:t>
            </a:r>
          </a:p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วิทยาลัยการอาชีพท้ายเหมือง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9" name="กล่องข้อความ 30">
            <a:extLst>
              <a:ext uri="{FF2B5EF4-FFF2-40B4-BE49-F238E27FC236}">
                <a16:creationId xmlns="" xmlns:a16="http://schemas.microsoft.com/office/drawing/2014/main" id="{801C02D7-F203-4CAB-87C7-48C69D7C0F4B}"/>
              </a:ext>
            </a:extLst>
          </p:cNvPr>
          <p:cNvSpPr txBox="1"/>
          <p:nvPr/>
        </p:nvSpPr>
        <p:spPr>
          <a:xfrm>
            <a:off x="5063102" y="8216003"/>
            <a:ext cx="1873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1701800" algn="l"/>
              </a:tabLst>
            </a:pPr>
            <a:r>
              <a:rPr lang="th-TH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ขั้นประเมินผล (</a:t>
            </a:r>
            <a:r>
              <a:rPr lang="en-US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C</a:t>
            </a:r>
            <a:r>
              <a:rPr lang="th-TH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)</a:t>
            </a:r>
            <a:endParaRPr lang="en-US" sz="2000" b="1" dirty="0">
              <a:solidFill>
                <a:srgbClr val="0000CC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6986" y="4840713"/>
            <a:ext cx="7573485" cy="101038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/>
          </a:p>
        </p:txBody>
      </p:sp>
      <p:sp>
        <p:nvSpPr>
          <p:cNvPr id="23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5885880" y="8428936"/>
            <a:ext cx="965515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th-TH" sz="4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10.</a:t>
            </a:r>
            <a:endParaRPr lang="en-US" sz="44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24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687901" y="4000045"/>
            <a:ext cx="6947304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3.</a:t>
            </a:r>
            <a:r>
              <a:rPr lang="th-TH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 การประเมินผล</a:t>
            </a:r>
            <a:endParaRPr lang="en-US" sz="4000" b="1" dirty="0">
              <a:ln w="0"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6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1180214" y="4838020"/>
            <a:ext cx="6365652" cy="100642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en-US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3.2 </a:t>
            </a:r>
            <a:r>
              <a:rPr lang="th-TH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การเก็บรวบรวม</a:t>
            </a:r>
          </a:p>
          <a:p>
            <a:pPr marL="712788" indent="-712788">
              <a:lnSpc>
                <a:spcPct val="80000"/>
              </a:lnSpc>
            </a:pPr>
            <a:r>
              <a:rPr lang="th-TH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	และวิเคราะห์ข้อมูล</a:t>
            </a:r>
            <a:endParaRPr lang="en-US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319592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5885880" y="8582823"/>
            <a:ext cx="965515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2400" b="1" dirty="0"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32" name="กล่องข้อความ 31">
            <a:extLst>
              <a:ext uri="{FF2B5EF4-FFF2-40B4-BE49-F238E27FC236}">
                <a16:creationId xmlns="" xmlns:a16="http://schemas.microsoft.com/office/drawing/2014/main" id="{AA6E0581-E280-4CE1-AD5C-3E9D3D1D7AF3}"/>
              </a:ext>
            </a:extLst>
          </p:cNvPr>
          <p:cNvSpPr txBox="1"/>
          <p:nvPr/>
        </p:nvSpPr>
        <p:spPr>
          <a:xfrm>
            <a:off x="687312" y="5989600"/>
            <a:ext cx="616408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6088" algn="thaiDist"/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มีสรุปความคิดเห็น และข้อเสนอแนะอื่น ๆ               จากผู้ตอบแบบสอบถาม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3" name="กล่องข้อความ 31">
            <a:extLst>
              <a:ext uri="{FF2B5EF4-FFF2-40B4-BE49-F238E27FC236}">
                <a16:creationId xmlns="" xmlns:a16="http://schemas.microsoft.com/office/drawing/2014/main" id="{AA6E0581-E280-4CE1-AD5C-3E9D3D1D7AF3}"/>
              </a:ext>
            </a:extLst>
          </p:cNvPr>
          <p:cNvSpPr txBox="1"/>
          <p:nvPr/>
        </p:nvSpPr>
        <p:spPr>
          <a:xfrm>
            <a:off x="639928" y="848949"/>
            <a:ext cx="488306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การพัฒนาสมาชิก</a:t>
            </a:r>
          </a:p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ให้เป็นคนดี คนเก่ง และมีความสุข</a:t>
            </a:r>
            <a:endParaRPr lang="en-US" sz="32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01" y="9200392"/>
            <a:ext cx="1080000" cy="1080000"/>
          </a:xfrm>
          <a:prstGeom prst="rect">
            <a:avLst/>
          </a:prstGeom>
        </p:spPr>
      </p:pic>
      <p:sp>
        <p:nvSpPr>
          <p:cNvPr id="18" name="กล่องข้อความ 30">
            <a:extLst>
              <a:ext uri="{FF2B5EF4-FFF2-40B4-BE49-F238E27FC236}">
                <a16:creationId xmlns="" xmlns:a16="http://schemas.microsoft.com/office/drawing/2014/main" id="{801C02D7-F203-4CAB-87C7-48C69D7C0F4B}"/>
              </a:ext>
            </a:extLst>
          </p:cNvPr>
          <p:cNvSpPr txBox="1"/>
          <p:nvPr/>
        </p:nvSpPr>
        <p:spPr>
          <a:xfrm>
            <a:off x="1788364" y="9294116"/>
            <a:ext cx="5221301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องค์การนักวิชาชีพในอนาคตแห่งประเทศไทย</a:t>
            </a:r>
          </a:p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วิทยาลัยการอาชีพท้ายเหมือง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9" name="กล่องข้อความ 30">
            <a:extLst>
              <a:ext uri="{FF2B5EF4-FFF2-40B4-BE49-F238E27FC236}">
                <a16:creationId xmlns="" xmlns:a16="http://schemas.microsoft.com/office/drawing/2014/main" id="{801C02D7-F203-4CAB-87C7-48C69D7C0F4B}"/>
              </a:ext>
            </a:extLst>
          </p:cNvPr>
          <p:cNvSpPr txBox="1"/>
          <p:nvPr/>
        </p:nvSpPr>
        <p:spPr>
          <a:xfrm>
            <a:off x="5063102" y="8216003"/>
            <a:ext cx="1873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1701800" algn="l"/>
              </a:tabLst>
            </a:pPr>
            <a:r>
              <a:rPr lang="th-TH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ขั้นประเมินผล </a:t>
            </a:r>
            <a:r>
              <a:rPr lang="th-TH" sz="2000" b="1" dirty="0" smtClean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(</a:t>
            </a:r>
            <a:r>
              <a:rPr lang="en-US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A</a:t>
            </a:r>
            <a:r>
              <a:rPr lang="th-TH" sz="2000" b="1" dirty="0" smtClean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)</a:t>
            </a:r>
            <a:endParaRPr lang="en-US" sz="2000" b="1" dirty="0">
              <a:solidFill>
                <a:srgbClr val="0000CC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6986" y="4840713"/>
            <a:ext cx="7573485" cy="101038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/>
          </a:p>
        </p:txBody>
      </p:sp>
      <p:sp>
        <p:nvSpPr>
          <p:cNvPr id="23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5885880" y="8428936"/>
            <a:ext cx="965515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th-TH" sz="4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11.</a:t>
            </a:r>
            <a:endParaRPr lang="en-US" sz="44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24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687901" y="4000045"/>
            <a:ext cx="6947304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3.</a:t>
            </a:r>
            <a:r>
              <a:rPr lang="th-TH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 การประเมินผล</a:t>
            </a:r>
            <a:endParaRPr lang="en-US" sz="4000" b="1" dirty="0">
              <a:ln w="0"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7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1180214" y="4741070"/>
            <a:ext cx="6365652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3.3 </a:t>
            </a:r>
            <a:r>
              <a:rPr lang="th-TH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สรุปข้อมูลเสนอแนะ</a:t>
            </a:r>
          </a:p>
          <a:p>
            <a:r>
              <a:rPr lang="th-TH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      การจัดกิจกรรม</a:t>
            </a:r>
            <a:endParaRPr lang="en-US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613949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5885880" y="8582823"/>
            <a:ext cx="965515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2400" b="1" dirty="0"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32" name="กล่องข้อความ 31">
            <a:extLst>
              <a:ext uri="{FF2B5EF4-FFF2-40B4-BE49-F238E27FC236}">
                <a16:creationId xmlns="" xmlns:a16="http://schemas.microsoft.com/office/drawing/2014/main" id="{AA6E0581-E280-4CE1-AD5C-3E9D3D1D7AF3}"/>
              </a:ext>
            </a:extLst>
          </p:cNvPr>
          <p:cNvSpPr txBox="1"/>
          <p:nvPr/>
        </p:nvSpPr>
        <p:spPr>
          <a:xfrm>
            <a:off x="687312" y="5989600"/>
            <a:ext cx="616408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thaiDist"/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มีคำสั่งแต่งตั้งมอบหมายหน้าที่ ทั้งคำสั่งสถานศึกษา และประกาศองค์การฯ (แบบ อวท. 31) ถูกต้องตามระเบียบ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3" name="กล่องข้อความ 31">
            <a:extLst>
              <a:ext uri="{FF2B5EF4-FFF2-40B4-BE49-F238E27FC236}">
                <a16:creationId xmlns="" xmlns:a16="http://schemas.microsoft.com/office/drawing/2014/main" id="{AA6E0581-E280-4CE1-AD5C-3E9D3D1D7AF3}"/>
              </a:ext>
            </a:extLst>
          </p:cNvPr>
          <p:cNvSpPr txBox="1"/>
          <p:nvPr/>
        </p:nvSpPr>
        <p:spPr>
          <a:xfrm>
            <a:off x="639928" y="848949"/>
            <a:ext cx="488306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การพัฒนาสมาชิก</a:t>
            </a:r>
          </a:p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ให้เป็นคนดี คนเก่ง และมีความสุข</a:t>
            </a:r>
            <a:endParaRPr lang="en-US" sz="32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01" y="9200392"/>
            <a:ext cx="1080000" cy="1080000"/>
          </a:xfrm>
          <a:prstGeom prst="rect">
            <a:avLst/>
          </a:prstGeom>
        </p:spPr>
      </p:pic>
      <p:sp>
        <p:nvSpPr>
          <p:cNvPr id="18" name="กล่องข้อความ 30">
            <a:extLst>
              <a:ext uri="{FF2B5EF4-FFF2-40B4-BE49-F238E27FC236}">
                <a16:creationId xmlns="" xmlns:a16="http://schemas.microsoft.com/office/drawing/2014/main" id="{801C02D7-F203-4CAB-87C7-48C69D7C0F4B}"/>
              </a:ext>
            </a:extLst>
          </p:cNvPr>
          <p:cNvSpPr txBox="1"/>
          <p:nvPr/>
        </p:nvSpPr>
        <p:spPr>
          <a:xfrm>
            <a:off x="1788364" y="9294116"/>
            <a:ext cx="5221301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องค์การนักวิชาชีพในอนาคตแห่งประเทศไทย</a:t>
            </a:r>
          </a:p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วิทยาลัยการอาชีพท้ายเหมือง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9" name="กล่องข้อความ 30">
            <a:extLst>
              <a:ext uri="{FF2B5EF4-FFF2-40B4-BE49-F238E27FC236}">
                <a16:creationId xmlns="" xmlns:a16="http://schemas.microsoft.com/office/drawing/2014/main" id="{801C02D7-F203-4CAB-87C7-48C69D7C0F4B}"/>
              </a:ext>
            </a:extLst>
          </p:cNvPr>
          <p:cNvSpPr txBox="1"/>
          <p:nvPr/>
        </p:nvSpPr>
        <p:spPr>
          <a:xfrm>
            <a:off x="5063102" y="8216003"/>
            <a:ext cx="1873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1701800" algn="l"/>
              </a:tabLst>
            </a:pPr>
            <a:r>
              <a:rPr lang="th-TH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ขั้นวางแผนงาน (</a:t>
            </a:r>
            <a:r>
              <a:rPr lang="en-US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P</a:t>
            </a:r>
            <a:r>
              <a:rPr lang="th-TH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)</a:t>
            </a:r>
            <a:endParaRPr lang="en-US" sz="2000" b="1" dirty="0">
              <a:solidFill>
                <a:srgbClr val="0000CC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6986" y="4840713"/>
            <a:ext cx="7573485" cy="101038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/>
          </a:p>
        </p:txBody>
      </p:sp>
      <p:sp>
        <p:nvSpPr>
          <p:cNvPr id="22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1180214" y="5018069"/>
            <a:ext cx="636565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1.2 </a:t>
            </a:r>
            <a:r>
              <a:rPr lang="th-TH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คำสั่งมอบหมายหน้าที่</a:t>
            </a:r>
            <a:endParaRPr lang="en-US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23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5885880" y="8428936"/>
            <a:ext cx="965515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th-TH" sz="4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2.</a:t>
            </a:r>
            <a:endParaRPr lang="en-US" sz="44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24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687901" y="4000045"/>
            <a:ext cx="6947304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1.</a:t>
            </a:r>
            <a:r>
              <a:rPr lang="th-TH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 การวางแผนงาน</a:t>
            </a:r>
            <a:endParaRPr lang="en-US" sz="4000" b="1" dirty="0">
              <a:ln w="0"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36804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5885880" y="8582823"/>
            <a:ext cx="965515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2400" b="1" dirty="0"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32" name="กล่องข้อความ 31">
            <a:extLst>
              <a:ext uri="{FF2B5EF4-FFF2-40B4-BE49-F238E27FC236}">
                <a16:creationId xmlns="" xmlns:a16="http://schemas.microsoft.com/office/drawing/2014/main" id="{AA6E0581-E280-4CE1-AD5C-3E9D3D1D7AF3}"/>
              </a:ext>
            </a:extLst>
          </p:cNvPr>
          <p:cNvSpPr txBox="1"/>
          <p:nvPr/>
        </p:nvSpPr>
        <p:spPr>
          <a:xfrm>
            <a:off x="687312" y="5989600"/>
            <a:ext cx="6164083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thaiDist"/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มีเอกสารประกอบการประชุม (มีหนังสือขออนุญาตประชุม มีหนังสือเชิญประชุม มีวาระการประชุม มีบันทึกการประชุมตามระเบียบวาระถูกต้อง  มีรายงานการประชุมยึดตามระเบียบงานสารบรรณ                มีนายกฯ และครูที่ปรึกษาลงนามรับรอง)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3" name="กล่องข้อความ 31">
            <a:extLst>
              <a:ext uri="{FF2B5EF4-FFF2-40B4-BE49-F238E27FC236}">
                <a16:creationId xmlns="" xmlns:a16="http://schemas.microsoft.com/office/drawing/2014/main" id="{AA6E0581-E280-4CE1-AD5C-3E9D3D1D7AF3}"/>
              </a:ext>
            </a:extLst>
          </p:cNvPr>
          <p:cNvSpPr txBox="1"/>
          <p:nvPr/>
        </p:nvSpPr>
        <p:spPr>
          <a:xfrm>
            <a:off x="639928" y="848949"/>
            <a:ext cx="488306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การพัฒนาสมาชิก</a:t>
            </a:r>
          </a:p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ให้เป็นคนดี คนเก่ง และมีความสุข</a:t>
            </a:r>
            <a:endParaRPr lang="en-US" sz="32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01" y="9200392"/>
            <a:ext cx="1080000" cy="1080000"/>
          </a:xfrm>
          <a:prstGeom prst="rect">
            <a:avLst/>
          </a:prstGeom>
        </p:spPr>
      </p:pic>
      <p:sp>
        <p:nvSpPr>
          <p:cNvPr id="18" name="กล่องข้อความ 30">
            <a:extLst>
              <a:ext uri="{FF2B5EF4-FFF2-40B4-BE49-F238E27FC236}">
                <a16:creationId xmlns="" xmlns:a16="http://schemas.microsoft.com/office/drawing/2014/main" id="{801C02D7-F203-4CAB-87C7-48C69D7C0F4B}"/>
              </a:ext>
            </a:extLst>
          </p:cNvPr>
          <p:cNvSpPr txBox="1"/>
          <p:nvPr/>
        </p:nvSpPr>
        <p:spPr>
          <a:xfrm>
            <a:off x="1788364" y="9294116"/>
            <a:ext cx="5221301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องค์การนักวิชาชีพในอนาคตแห่งประเทศไทย</a:t>
            </a:r>
          </a:p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วิทยาลัยการอาชีพท้ายเหมือง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9" name="กล่องข้อความ 30">
            <a:extLst>
              <a:ext uri="{FF2B5EF4-FFF2-40B4-BE49-F238E27FC236}">
                <a16:creationId xmlns="" xmlns:a16="http://schemas.microsoft.com/office/drawing/2014/main" id="{801C02D7-F203-4CAB-87C7-48C69D7C0F4B}"/>
              </a:ext>
            </a:extLst>
          </p:cNvPr>
          <p:cNvSpPr txBox="1"/>
          <p:nvPr/>
        </p:nvSpPr>
        <p:spPr>
          <a:xfrm>
            <a:off x="5063102" y="8216003"/>
            <a:ext cx="1873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1701800" algn="l"/>
              </a:tabLst>
            </a:pPr>
            <a:r>
              <a:rPr lang="th-TH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ขั้นวางแผนงาน (</a:t>
            </a:r>
            <a:r>
              <a:rPr lang="en-US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P</a:t>
            </a:r>
            <a:r>
              <a:rPr lang="th-TH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)</a:t>
            </a:r>
            <a:endParaRPr lang="en-US" sz="2000" b="1" dirty="0">
              <a:solidFill>
                <a:srgbClr val="0000CC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6986" y="4840713"/>
            <a:ext cx="7573485" cy="101038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/>
          </a:p>
        </p:txBody>
      </p:sp>
      <p:sp>
        <p:nvSpPr>
          <p:cNvPr id="22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639928" y="4838020"/>
            <a:ext cx="6905938" cy="100642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indent="542925">
              <a:lnSpc>
                <a:spcPct val="80000"/>
              </a:lnSpc>
            </a:pPr>
            <a:r>
              <a:rPr lang="en-US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1.3 </a:t>
            </a:r>
            <a:r>
              <a:rPr lang="th-TH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การประชุมคณะกรรมการ</a:t>
            </a:r>
          </a:p>
          <a:p>
            <a:pPr indent="542925">
              <a:lnSpc>
                <a:spcPct val="80000"/>
              </a:lnSpc>
            </a:pPr>
            <a:r>
              <a:rPr lang="th-TH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     ดำเนินโครงการ</a:t>
            </a:r>
            <a:endParaRPr lang="en-US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23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5885880" y="8428936"/>
            <a:ext cx="965515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th-TH" sz="4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3.</a:t>
            </a:r>
            <a:endParaRPr lang="en-US" sz="44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24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687901" y="4000045"/>
            <a:ext cx="6947304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1.</a:t>
            </a:r>
            <a:r>
              <a:rPr lang="th-TH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 การวางแผนงาน</a:t>
            </a:r>
            <a:endParaRPr lang="en-US" sz="4000" b="1" dirty="0">
              <a:ln w="0"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414718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5885880" y="8582823"/>
            <a:ext cx="965515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2400" b="1" dirty="0"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32" name="กล่องข้อความ 31">
            <a:extLst>
              <a:ext uri="{FF2B5EF4-FFF2-40B4-BE49-F238E27FC236}">
                <a16:creationId xmlns="" xmlns:a16="http://schemas.microsoft.com/office/drawing/2014/main" id="{AA6E0581-E280-4CE1-AD5C-3E9D3D1D7AF3}"/>
              </a:ext>
            </a:extLst>
          </p:cNvPr>
          <p:cNvSpPr txBox="1"/>
          <p:nvPr/>
        </p:nvSpPr>
        <p:spPr>
          <a:xfrm>
            <a:off x="687312" y="5989600"/>
            <a:ext cx="616408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6088" algn="thaiDist"/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มีข้อความการประชาสัมพันธ์ชัดเจน ได้รับการอนุญาตจากสถานศึกษาทั้งภายใน และภายนอกสถานศึกษา ไม่น้อยกว่า 3 ช่องทาง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3" name="กล่องข้อความ 31">
            <a:extLst>
              <a:ext uri="{FF2B5EF4-FFF2-40B4-BE49-F238E27FC236}">
                <a16:creationId xmlns="" xmlns:a16="http://schemas.microsoft.com/office/drawing/2014/main" id="{AA6E0581-E280-4CE1-AD5C-3E9D3D1D7AF3}"/>
              </a:ext>
            </a:extLst>
          </p:cNvPr>
          <p:cNvSpPr txBox="1"/>
          <p:nvPr/>
        </p:nvSpPr>
        <p:spPr>
          <a:xfrm>
            <a:off x="639928" y="848949"/>
            <a:ext cx="488306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การพัฒนาสมาชิก</a:t>
            </a:r>
          </a:p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ให้เป็นคนดี คนเก่ง และมีความสุข</a:t>
            </a:r>
            <a:endParaRPr lang="en-US" sz="32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01" y="9200392"/>
            <a:ext cx="1080000" cy="1080000"/>
          </a:xfrm>
          <a:prstGeom prst="rect">
            <a:avLst/>
          </a:prstGeom>
        </p:spPr>
      </p:pic>
      <p:sp>
        <p:nvSpPr>
          <p:cNvPr id="18" name="กล่องข้อความ 30">
            <a:extLst>
              <a:ext uri="{FF2B5EF4-FFF2-40B4-BE49-F238E27FC236}">
                <a16:creationId xmlns="" xmlns:a16="http://schemas.microsoft.com/office/drawing/2014/main" id="{801C02D7-F203-4CAB-87C7-48C69D7C0F4B}"/>
              </a:ext>
            </a:extLst>
          </p:cNvPr>
          <p:cNvSpPr txBox="1"/>
          <p:nvPr/>
        </p:nvSpPr>
        <p:spPr>
          <a:xfrm>
            <a:off x="1788364" y="9294116"/>
            <a:ext cx="5221301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องค์การนักวิชาชีพในอนาคตแห่งประเทศไทย</a:t>
            </a:r>
          </a:p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วิทยาลัยการอาชีพท้ายเหมือง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9" name="กล่องข้อความ 30">
            <a:extLst>
              <a:ext uri="{FF2B5EF4-FFF2-40B4-BE49-F238E27FC236}">
                <a16:creationId xmlns="" xmlns:a16="http://schemas.microsoft.com/office/drawing/2014/main" id="{801C02D7-F203-4CAB-87C7-48C69D7C0F4B}"/>
              </a:ext>
            </a:extLst>
          </p:cNvPr>
          <p:cNvSpPr txBox="1"/>
          <p:nvPr/>
        </p:nvSpPr>
        <p:spPr>
          <a:xfrm>
            <a:off x="5063102" y="8216003"/>
            <a:ext cx="1873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1701800" algn="l"/>
              </a:tabLst>
            </a:pPr>
            <a:r>
              <a:rPr lang="th-TH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ขั้นดำเนินงาน (</a:t>
            </a:r>
            <a:r>
              <a:rPr lang="en-US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D</a:t>
            </a:r>
            <a:r>
              <a:rPr lang="th-TH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)</a:t>
            </a:r>
            <a:endParaRPr lang="en-US" sz="2000" b="1" dirty="0">
              <a:solidFill>
                <a:srgbClr val="0000CC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6986" y="4840713"/>
            <a:ext cx="7573485" cy="101038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/>
          </a:p>
        </p:txBody>
      </p:sp>
      <p:sp>
        <p:nvSpPr>
          <p:cNvPr id="22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687312" y="4851870"/>
            <a:ext cx="6164083" cy="97872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indent="542925">
              <a:lnSpc>
                <a:spcPct val="80000"/>
              </a:lnSpc>
            </a:pPr>
            <a:r>
              <a:rPr lang="en-US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2.1 </a:t>
            </a:r>
            <a:r>
              <a:rPr lang="th-TH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มีการประชาสัมพันธ์</a:t>
            </a:r>
          </a:p>
          <a:p>
            <a:pPr>
              <a:lnSpc>
                <a:spcPct val="80000"/>
              </a:lnSpc>
            </a:pPr>
            <a:r>
              <a:rPr lang="th-TH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          การจัดกิจกรรมโครงการ</a:t>
            </a:r>
            <a:endParaRPr lang="en-US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23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5885880" y="8428936"/>
            <a:ext cx="965515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th-TH" sz="4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4.</a:t>
            </a:r>
            <a:endParaRPr lang="en-US" sz="44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24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687901" y="4000045"/>
            <a:ext cx="6947304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2.</a:t>
            </a:r>
            <a:r>
              <a:rPr lang="th-TH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 การดำเนินงาน</a:t>
            </a:r>
            <a:endParaRPr lang="en-US" sz="4000" b="1" dirty="0">
              <a:ln w="0"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83866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5885880" y="8582823"/>
            <a:ext cx="965515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2400" b="1" dirty="0"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32" name="กล่องข้อความ 31">
            <a:extLst>
              <a:ext uri="{FF2B5EF4-FFF2-40B4-BE49-F238E27FC236}">
                <a16:creationId xmlns="" xmlns:a16="http://schemas.microsoft.com/office/drawing/2014/main" id="{AA6E0581-E280-4CE1-AD5C-3E9D3D1D7AF3}"/>
              </a:ext>
            </a:extLst>
          </p:cNvPr>
          <p:cNvSpPr txBox="1"/>
          <p:nvPr/>
        </p:nvSpPr>
        <p:spPr>
          <a:xfrm>
            <a:off x="687312" y="5989600"/>
            <a:ext cx="616408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6088" algn="thaiDist"/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มีเอกสารหลักฐานที่สอดคล้องกับกิจกรรม เช่น กำหนดการ ตารางการฝึกอบรม เกณฑ์ กติกา หนังสือประสานงาน ฯลฯ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3" name="กล่องข้อความ 31">
            <a:extLst>
              <a:ext uri="{FF2B5EF4-FFF2-40B4-BE49-F238E27FC236}">
                <a16:creationId xmlns="" xmlns:a16="http://schemas.microsoft.com/office/drawing/2014/main" id="{AA6E0581-E280-4CE1-AD5C-3E9D3D1D7AF3}"/>
              </a:ext>
            </a:extLst>
          </p:cNvPr>
          <p:cNvSpPr txBox="1"/>
          <p:nvPr/>
        </p:nvSpPr>
        <p:spPr>
          <a:xfrm>
            <a:off x="639928" y="848949"/>
            <a:ext cx="488306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การพัฒนาสมาชิก</a:t>
            </a:r>
          </a:p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ให้เป็นคนดี คนเก่ง และมีความสุข</a:t>
            </a:r>
            <a:endParaRPr lang="en-US" sz="32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01" y="9200392"/>
            <a:ext cx="1080000" cy="1080000"/>
          </a:xfrm>
          <a:prstGeom prst="rect">
            <a:avLst/>
          </a:prstGeom>
        </p:spPr>
      </p:pic>
      <p:sp>
        <p:nvSpPr>
          <p:cNvPr id="18" name="กล่องข้อความ 30">
            <a:extLst>
              <a:ext uri="{FF2B5EF4-FFF2-40B4-BE49-F238E27FC236}">
                <a16:creationId xmlns="" xmlns:a16="http://schemas.microsoft.com/office/drawing/2014/main" id="{801C02D7-F203-4CAB-87C7-48C69D7C0F4B}"/>
              </a:ext>
            </a:extLst>
          </p:cNvPr>
          <p:cNvSpPr txBox="1"/>
          <p:nvPr/>
        </p:nvSpPr>
        <p:spPr>
          <a:xfrm>
            <a:off x="1788364" y="9294116"/>
            <a:ext cx="5221301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องค์การนักวิชาชีพในอนาคตแห่งประเทศไทย</a:t>
            </a:r>
          </a:p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วิทยาลัยการอาชีพท้ายเหมือง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9" name="กล่องข้อความ 30">
            <a:extLst>
              <a:ext uri="{FF2B5EF4-FFF2-40B4-BE49-F238E27FC236}">
                <a16:creationId xmlns="" xmlns:a16="http://schemas.microsoft.com/office/drawing/2014/main" id="{801C02D7-F203-4CAB-87C7-48C69D7C0F4B}"/>
              </a:ext>
            </a:extLst>
          </p:cNvPr>
          <p:cNvSpPr txBox="1"/>
          <p:nvPr/>
        </p:nvSpPr>
        <p:spPr>
          <a:xfrm>
            <a:off x="5063102" y="8216003"/>
            <a:ext cx="1873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1701800" algn="l"/>
              </a:tabLst>
            </a:pPr>
            <a:r>
              <a:rPr lang="th-TH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ขั้นดำเนินงาน (</a:t>
            </a:r>
            <a:r>
              <a:rPr lang="en-US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D</a:t>
            </a:r>
            <a:r>
              <a:rPr lang="th-TH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)</a:t>
            </a:r>
            <a:endParaRPr lang="en-US" sz="2000" b="1" dirty="0">
              <a:solidFill>
                <a:srgbClr val="0000CC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6986" y="4840713"/>
            <a:ext cx="7573485" cy="101038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/>
          </a:p>
        </p:txBody>
      </p:sp>
      <p:sp>
        <p:nvSpPr>
          <p:cNvPr id="23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5885880" y="8428936"/>
            <a:ext cx="965515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th-TH" sz="4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5.</a:t>
            </a:r>
            <a:endParaRPr lang="en-US" sz="44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24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687901" y="4000045"/>
            <a:ext cx="6947304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2.</a:t>
            </a:r>
            <a:r>
              <a:rPr lang="th-TH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 การดำเนินงาน</a:t>
            </a:r>
            <a:endParaRPr lang="en-US" sz="4000" b="1" dirty="0">
              <a:ln w="0"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6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1180214" y="5018069"/>
            <a:ext cx="636565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2.2 </a:t>
            </a:r>
            <a:r>
              <a:rPr lang="th-TH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กำหนดการจัดกิจกรรม</a:t>
            </a:r>
            <a:endParaRPr lang="en-US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438923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5885880" y="8582823"/>
            <a:ext cx="965515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2400" b="1" dirty="0"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32" name="กล่องข้อความ 31">
            <a:extLst>
              <a:ext uri="{FF2B5EF4-FFF2-40B4-BE49-F238E27FC236}">
                <a16:creationId xmlns="" xmlns:a16="http://schemas.microsoft.com/office/drawing/2014/main" id="{AA6E0581-E280-4CE1-AD5C-3E9D3D1D7AF3}"/>
              </a:ext>
            </a:extLst>
          </p:cNvPr>
          <p:cNvSpPr txBox="1"/>
          <p:nvPr/>
        </p:nvSpPr>
        <p:spPr>
          <a:xfrm>
            <a:off x="687312" y="5989600"/>
            <a:ext cx="616408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6088" algn="thaiDist"/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มีหลักฐานการจัดกิจกรรม (มีรูปถ่ายการดำเนินงาน เอกสารประกอบการจัดกิจกรรม กิจกรรมสอดคล้องกับวัตถุประสงค์)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3" name="กล่องข้อความ 31">
            <a:extLst>
              <a:ext uri="{FF2B5EF4-FFF2-40B4-BE49-F238E27FC236}">
                <a16:creationId xmlns="" xmlns:a16="http://schemas.microsoft.com/office/drawing/2014/main" id="{AA6E0581-E280-4CE1-AD5C-3E9D3D1D7AF3}"/>
              </a:ext>
            </a:extLst>
          </p:cNvPr>
          <p:cNvSpPr txBox="1"/>
          <p:nvPr/>
        </p:nvSpPr>
        <p:spPr>
          <a:xfrm>
            <a:off x="639928" y="848949"/>
            <a:ext cx="488306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การพัฒนาสมาชิก</a:t>
            </a:r>
          </a:p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ให้เป็นคนดี คนเก่ง และมีความสุข</a:t>
            </a:r>
            <a:endParaRPr lang="en-US" sz="32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01" y="9200392"/>
            <a:ext cx="1080000" cy="1080000"/>
          </a:xfrm>
          <a:prstGeom prst="rect">
            <a:avLst/>
          </a:prstGeom>
        </p:spPr>
      </p:pic>
      <p:sp>
        <p:nvSpPr>
          <p:cNvPr id="18" name="กล่องข้อความ 30">
            <a:extLst>
              <a:ext uri="{FF2B5EF4-FFF2-40B4-BE49-F238E27FC236}">
                <a16:creationId xmlns="" xmlns:a16="http://schemas.microsoft.com/office/drawing/2014/main" id="{801C02D7-F203-4CAB-87C7-48C69D7C0F4B}"/>
              </a:ext>
            </a:extLst>
          </p:cNvPr>
          <p:cNvSpPr txBox="1"/>
          <p:nvPr/>
        </p:nvSpPr>
        <p:spPr>
          <a:xfrm>
            <a:off x="1788364" y="9294116"/>
            <a:ext cx="5221301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องค์การนักวิชาชีพในอนาคตแห่งประเทศไทย</a:t>
            </a:r>
          </a:p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วิทยาลัยการอาชีพท้ายเหมือง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9" name="กล่องข้อความ 30">
            <a:extLst>
              <a:ext uri="{FF2B5EF4-FFF2-40B4-BE49-F238E27FC236}">
                <a16:creationId xmlns="" xmlns:a16="http://schemas.microsoft.com/office/drawing/2014/main" id="{801C02D7-F203-4CAB-87C7-48C69D7C0F4B}"/>
              </a:ext>
            </a:extLst>
          </p:cNvPr>
          <p:cNvSpPr txBox="1"/>
          <p:nvPr/>
        </p:nvSpPr>
        <p:spPr>
          <a:xfrm>
            <a:off x="5063102" y="8216003"/>
            <a:ext cx="1873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1701800" algn="l"/>
              </a:tabLst>
            </a:pPr>
            <a:r>
              <a:rPr lang="th-TH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ขั้นดำเนินงาน (</a:t>
            </a:r>
            <a:r>
              <a:rPr lang="en-US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D</a:t>
            </a:r>
            <a:r>
              <a:rPr lang="th-TH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)</a:t>
            </a:r>
            <a:endParaRPr lang="en-US" sz="2000" b="1" dirty="0">
              <a:solidFill>
                <a:srgbClr val="0000CC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6986" y="4840713"/>
            <a:ext cx="7573485" cy="101038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/>
          </a:p>
        </p:txBody>
      </p:sp>
      <p:sp>
        <p:nvSpPr>
          <p:cNvPr id="23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5885880" y="8428936"/>
            <a:ext cx="965515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th-TH" sz="4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6.</a:t>
            </a:r>
            <a:endParaRPr lang="en-US" sz="44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24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687901" y="4000045"/>
            <a:ext cx="6947304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2.</a:t>
            </a:r>
            <a:r>
              <a:rPr lang="th-TH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 การดำเนินงาน</a:t>
            </a:r>
            <a:endParaRPr lang="en-US" sz="4000" b="1" dirty="0">
              <a:ln w="0"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6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1180214" y="5018069"/>
            <a:ext cx="636565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2.3 </a:t>
            </a:r>
            <a:r>
              <a:rPr lang="th-TH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การจัดกิจกรรม</a:t>
            </a:r>
            <a:endParaRPr lang="en-US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435026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5885880" y="8582823"/>
            <a:ext cx="965515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2400" b="1" dirty="0"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32" name="กล่องข้อความ 31">
            <a:extLst>
              <a:ext uri="{FF2B5EF4-FFF2-40B4-BE49-F238E27FC236}">
                <a16:creationId xmlns="" xmlns:a16="http://schemas.microsoft.com/office/drawing/2014/main" id="{AA6E0581-E280-4CE1-AD5C-3E9D3D1D7AF3}"/>
              </a:ext>
            </a:extLst>
          </p:cNvPr>
          <p:cNvSpPr txBox="1"/>
          <p:nvPr/>
        </p:nvSpPr>
        <p:spPr>
          <a:xfrm>
            <a:off x="687312" y="5989600"/>
            <a:ext cx="616408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6088" algn="thaiDist"/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มีหลักฐานสมาชิกเข้าร่วมกิจกรรมตามเป้าหมายของโครงงาน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3" name="กล่องข้อความ 31">
            <a:extLst>
              <a:ext uri="{FF2B5EF4-FFF2-40B4-BE49-F238E27FC236}">
                <a16:creationId xmlns="" xmlns:a16="http://schemas.microsoft.com/office/drawing/2014/main" id="{AA6E0581-E280-4CE1-AD5C-3E9D3D1D7AF3}"/>
              </a:ext>
            </a:extLst>
          </p:cNvPr>
          <p:cNvSpPr txBox="1"/>
          <p:nvPr/>
        </p:nvSpPr>
        <p:spPr>
          <a:xfrm>
            <a:off x="639928" y="848949"/>
            <a:ext cx="488306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การพัฒนาสมาชิก</a:t>
            </a:r>
          </a:p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ให้เป็นคนดี คนเก่ง และมีความสุข</a:t>
            </a:r>
            <a:endParaRPr lang="en-US" sz="32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01" y="9200392"/>
            <a:ext cx="1080000" cy="1080000"/>
          </a:xfrm>
          <a:prstGeom prst="rect">
            <a:avLst/>
          </a:prstGeom>
        </p:spPr>
      </p:pic>
      <p:sp>
        <p:nvSpPr>
          <p:cNvPr id="18" name="กล่องข้อความ 30">
            <a:extLst>
              <a:ext uri="{FF2B5EF4-FFF2-40B4-BE49-F238E27FC236}">
                <a16:creationId xmlns="" xmlns:a16="http://schemas.microsoft.com/office/drawing/2014/main" id="{801C02D7-F203-4CAB-87C7-48C69D7C0F4B}"/>
              </a:ext>
            </a:extLst>
          </p:cNvPr>
          <p:cNvSpPr txBox="1"/>
          <p:nvPr/>
        </p:nvSpPr>
        <p:spPr>
          <a:xfrm>
            <a:off x="1788364" y="9294116"/>
            <a:ext cx="5221301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องค์การนักวิชาชีพในอนาคตแห่งประเทศไทย</a:t>
            </a:r>
          </a:p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วิทยาลัยการอาชีพท้ายเหมือง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9" name="กล่องข้อความ 30">
            <a:extLst>
              <a:ext uri="{FF2B5EF4-FFF2-40B4-BE49-F238E27FC236}">
                <a16:creationId xmlns="" xmlns:a16="http://schemas.microsoft.com/office/drawing/2014/main" id="{801C02D7-F203-4CAB-87C7-48C69D7C0F4B}"/>
              </a:ext>
            </a:extLst>
          </p:cNvPr>
          <p:cNvSpPr txBox="1"/>
          <p:nvPr/>
        </p:nvSpPr>
        <p:spPr>
          <a:xfrm>
            <a:off x="5063102" y="8216003"/>
            <a:ext cx="1873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1701800" algn="l"/>
              </a:tabLst>
            </a:pPr>
            <a:r>
              <a:rPr lang="th-TH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ขั้นดำเนินงาน (</a:t>
            </a:r>
            <a:r>
              <a:rPr lang="en-US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D</a:t>
            </a:r>
            <a:r>
              <a:rPr lang="th-TH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)</a:t>
            </a:r>
            <a:endParaRPr lang="en-US" sz="2000" b="1" dirty="0">
              <a:solidFill>
                <a:srgbClr val="0000CC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6986" y="4840713"/>
            <a:ext cx="7573485" cy="101038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/>
          </a:p>
        </p:txBody>
      </p:sp>
      <p:sp>
        <p:nvSpPr>
          <p:cNvPr id="23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5885880" y="8428936"/>
            <a:ext cx="965515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th-TH" sz="4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7.</a:t>
            </a:r>
            <a:endParaRPr lang="en-US" sz="44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24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687901" y="4000045"/>
            <a:ext cx="6947304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2.</a:t>
            </a:r>
            <a:r>
              <a:rPr lang="th-TH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 การดำเนินงาน</a:t>
            </a:r>
            <a:endParaRPr lang="en-US" sz="4000" b="1" dirty="0">
              <a:ln w="0"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6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1180214" y="5018069"/>
            <a:ext cx="636565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2.4 </a:t>
            </a:r>
            <a:r>
              <a:rPr lang="th-TH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สมาชิกเข้าร่วมกิจกรรม</a:t>
            </a:r>
            <a:endParaRPr lang="en-US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933106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5885880" y="8582823"/>
            <a:ext cx="965515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2400" b="1" dirty="0"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32" name="กล่องข้อความ 31">
            <a:extLst>
              <a:ext uri="{FF2B5EF4-FFF2-40B4-BE49-F238E27FC236}">
                <a16:creationId xmlns="" xmlns:a16="http://schemas.microsoft.com/office/drawing/2014/main" id="{AA6E0581-E280-4CE1-AD5C-3E9D3D1D7AF3}"/>
              </a:ext>
            </a:extLst>
          </p:cNvPr>
          <p:cNvSpPr txBox="1"/>
          <p:nvPr/>
        </p:nvSpPr>
        <p:spPr>
          <a:xfrm>
            <a:off x="687312" y="5989600"/>
            <a:ext cx="616408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6088" algn="thaiDist"/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มีการขออนุมัติใช้เงิน การใช้เงินเป็นไปตามแผน และมีการเก็บเอกสารอย่างเป็นระบบ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3" name="กล่องข้อความ 31">
            <a:extLst>
              <a:ext uri="{FF2B5EF4-FFF2-40B4-BE49-F238E27FC236}">
                <a16:creationId xmlns="" xmlns:a16="http://schemas.microsoft.com/office/drawing/2014/main" id="{AA6E0581-E280-4CE1-AD5C-3E9D3D1D7AF3}"/>
              </a:ext>
            </a:extLst>
          </p:cNvPr>
          <p:cNvSpPr txBox="1"/>
          <p:nvPr/>
        </p:nvSpPr>
        <p:spPr>
          <a:xfrm>
            <a:off x="639928" y="848949"/>
            <a:ext cx="488306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การพัฒนาสมาชิก</a:t>
            </a:r>
          </a:p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ให้เป็นคนดี คนเก่ง และมีความสุข</a:t>
            </a:r>
            <a:endParaRPr lang="en-US" sz="32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01" y="9200392"/>
            <a:ext cx="1080000" cy="1080000"/>
          </a:xfrm>
          <a:prstGeom prst="rect">
            <a:avLst/>
          </a:prstGeom>
        </p:spPr>
      </p:pic>
      <p:sp>
        <p:nvSpPr>
          <p:cNvPr id="18" name="กล่องข้อความ 30">
            <a:extLst>
              <a:ext uri="{FF2B5EF4-FFF2-40B4-BE49-F238E27FC236}">
                <a16:creationId xmlns="" xmlns:a16="http://schemas.microsoft.com/office/drawing/2014/main" id="{801C02D7-F203-4CAB-87C7-48C69D7C0F4B}"/>
              </a:ext>
            </a:extLst>
          </p:cNvPr>
          <p:cNvSpPr txBox="1"/>
          <p:nvPr/>
        </p:nvSpPr>
        <p:spPr>
          <a:xfrm>
            <a:off x="1788364" y="9294116"/>
            <a:ext cx="5221301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องค์การนักวิชาชีพในอนาคตแห่งประเทศไทย</a:t>
            </a:r>
          </a:p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วิทยาลัยการอาชีพท้ายเหมือง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9" name="กล่องข้อความ 30">
            <a:extLst>
              <a:ext uri="{FF2B5EF4-FFF2-40B4-BE49-F238E27FC236}">
                <a16:creationId xmlns="" xmlns:a16="http://schemas.microsoft.com/office/drawing/2014/main" id="{801C02D7-F203-4CAB-87C7-48C69D7C0F4B}"/>
              </a:ext>
            </a:extLst>
          </p:cNvPr>
          <p:cNvSpPr txBox="1"/>
          <p:nvPr/>
        </p:nvSpPr>
        <p:spPr>
          <a:xfrm>
            <a:off x="5063102" y="8216003"/>
            <a:ext cx="1873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1701800" algn="l"/>
              </a:tabLst>
            </a:pPr>
            <a:r>
              <a:rPr lang="th-TH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ขั้นดำเนินงาน (</a:t>
            </a:r>
            <a:r>
              <a:rPr lang="en-US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D</a:t>
            </a:r>
            <a:r>
              <a:rPr lang="th-TH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)</a:t>
            </a:r>
            <a:endParaRPr lang="en-US" sz="2000" b="1" dirty="0">
              <a:solidFill>
                <a:srgbClr val="0000CC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6986" y="4840713"/>
            <a:ext cx="7573485" cy="101038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/>
          </a:p>
        </p:txBody>
      </p:sp>
      <p:sp>
        <p:nvSpPr>
          <p:cNvPr id="23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5885880" y="8428936"/>
            <a:ext cx="965515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th-TH" sz="4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8.</a:t>
            </a:r>
            <a:endParaRPr lang="en-US" sz="44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24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687901" y="4000045"/>
            <a:ext cx="6947304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2.</a:t>
            </a:r>
            <a:r>
              <a:rPr lang="th-TH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 การดำเนินงาน</a:t>
            </a:r>
            <a:endParaRPr lang="en-US" sz="4000" b="1" dirty="0">
              <a:ln w="0"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6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1180214" y="5018069"/>
            <a:ext cx="636565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2.5 </a:t>
            </a:r>
            <a:r>
              <a:rPr lang="th-TH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งบประมาณ</a:t>
            </a:r>
            <a:endParaRPr lang="en-US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216504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5885880" y="8582823"/>
            <a:ext cx="965515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2400" b="1" dirty="0"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32" name="กล่องข้อความ 31">
            <a:extLst>
              <a:ext uri="{FF2B5EF4-FFF2-40B4-BE49-F238E27FC236}">
                <a16:creationId xmlns="" xmlns:a16="http://schemas.microsoft.com/office/drawing/2014/main" id="{AA6E0581-E280-4CE1-AD5C-3E9D3D1D7AF3}"/>
              </a:ext>
            </a:extLst>
          </p:cNvPr>
          <p:cNvSpPr txBox="1"/>
          <p:nvPr/>
        </p:nvSpPr>
        <p:spPr>
          <a:xfrm>
            <a:off x="687312" y="5989600"/>
            <a:ext cx="616408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6088" algn="thaiDist"/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มีเครื่องมือการประเมินกิจกรรม (เครื่องมือการประเมินสอดคล้องกับวัตถุประสงค์ ครบตามที่ระบุไว้ในโครงการ ถูกต้องตามระเบียบวิธีวิจัย)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3" name="กล่องข้อความ 31">
            <a:extLst>
              <a:ext uri="{FF2B5EF4-FFF2-40B4-BE49-F238E27FC236}">
                <a16:creationId xmlns="" xmlns:a16="http://schemas.microsoft.com/office/drawing/2014/main" id="{AA6E0581-E280-4CE1-AD5C-3E9D3D1D7AF3}"/>
              </a:ext>
            </a:extLst>
          </p:cNvPr>
          <p:cNvSpPr txBox="1"/>
          <p:nvPr/>
        </p:nvSpPr>
        <p:spPr>
          <a:xfrm>
            <a:off x="639928" y="848949"/>
            <a:ext cx="488306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การพัฒนาสมาชิก</a:t>
            </a:r>
          </a:p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ให้เป็นคนดี คนเก่ง และมีความสุข</a:t>
            </a:r>
            <a:endParaRPr lang="en-US" sz="32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01" y="9200392"/>
            <a:ext cx="1080000" cy="1080000"/>
          </a:xfrm>
          <a:prstGeom prst="rect">
            <a:avLst/>
          </a:prstGeom>
        </p:spPr>
      </p:pic>
      <p:sp>
        <p:nvSpPr>
          <p:cNvPr id="18" name="กล่องข้อความ 30">
            <a:extLst>
              <a:ext uri="{FF2B5EF4-FFF2-40B4-BE49-F238E27FC236}">
                <a16:creationId xmlns="" xmlns:a16="http://schemas.microsoft.com/office/drawing/2014/main" id="{801C02D7-F203-4CAB-87C7-48C69D7C0F4B}"/>
              </a:ext>
            </a:extLst>
          </p:cNvPr>
          <p:cNvSpPr txBox="1"/>
          <p:nvPr/>
        </p:nvSpPr>
        <p:spPr>
          <a:xfrm>
            <a:off x="1788364" y="9294116"/>
            <a:ext cx="5221301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องค์การนักวิชาชีพในอนาคตแห่งประเทศไทย</a:t>
            </a:r>
          </a:p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วิทยาลัยการอาชีพท้ายเหมือง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9" name="กล่องข้อความ 30">
            <a:extLst>
              <a:ext uri="{FF2B5EF4-FFF2-40B4-BE49-F238E27FC236}">
                <a16:creationId xmlns="" xmlns:a16="http://schemas.microsoft.com/office/drawing/2014/main" id="{801C02D7-F203-4CAB-87C7-48C69D7C0F4B}"/>
              </a:ext>
            </a:extLst>
          </p:cNvPr>
          <p:cNvSpPr txBox="1"/>
          <p:nvPr/>
        </p:nvSpPr>
        <p:spPr>
          <a:xfrm>
            <a:off x="5063102" y="8216003"/>
            <a:ext cx="1873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1701800" algn="l"/>
              </a:tabLst>
            </a:pPr>
            <a:r>
              <a:rPr lang="th-TH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ขั้นประเมินผล (</a:t>
            </a:r>
            <a:r>
              <a:rPr lang="en-US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C</a:t>
            </a:r>
            <a:r>
              <a:rPr lang="th-TH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)</a:t>
            </a:r>
            <a:endParaRPr lang="en-US" sz="2000" b="1" dirty="0">
              <a:solidFill>
                <a:srgbClr val="0000CC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6986" y="4840713"/>
            <a:ext cx="7573485" cy="101038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/>
          </a:p>
        </p:txBody>
      </p:sp>
      <p:sp>
        <p:nvSpPr>
          <p:cNvPr id="23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5885880" y="8428936"/>
            <a:ext cx="965515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th-TH" sz="4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9.</a:t>
            </a:r>
            <a:endParaRPr lang="en-US" sz="44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24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687901" y="4000045"/>
            <a:ext cx="6947304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3.</a:t>
            </a:r>
            <a:r>
              <a:rPr lang="th-TH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 การประเมินผล</a:t>
            </a:r>
            <a:endParaRPr lang="en-US" sz="4000" b="1" dirty="0">
              <a:ln w="0"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6" name="กล่องข้อความ 28">
            <a:extLst>
              <a:ext uri="{FF2B5EF4-FFF2-40B4-BE49-F238E27FC236}">
                <a16:creationId xmlns="" xmlns:a16="http://schemas.microsoft.com/office/drawing/2014/main" id="{91115652-D406-4B95-A87F-A93F3A45FE59}"/>
              </a:ext>
            </a:extLst>
          </p:cNvPr>
          <p:cNvSpPr txBox="1"/>
          <p:nvPr/>
        </p:nvSpPr>
        <p:spPr>
          <a:xfrm>
            <a:off x="1180214" y="5018069"/>
            <a:ext cx="636565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3.1 </a:t>
            </a:r>
            <a:r>
              <a:rPr lang="th-TH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เครื่องมือประเมิน</a:t>
            </a:r>
            <a:endParaRPr lang="en-US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82780067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1228</TotalTime>
  <Words>683</Words>
  <Application>Microsoft Office PowerPoint</Application>
  <PresentationFormat>Custom</PresentationFormat>
  <Paragraphs>103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Cordia New</vt:lpstr>
      <vt:lpstr>TH Fah kwang</vt:lpstr>
      <vt:lpstr>ธีมของ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Jetsadakorn PAMAPRAI</dc:creator>
  <cp:lastModifiedBy>USER</cp:lastModifiedBy>
  <cp:revision>31</cp:revision>
  <cp:lastPrinted>2025-12-04T03:50:36Z</cp:lastPrinted>
  <dcterms:created xsi:type="dcterms:W3CDTF">2021-12-26T09:10:39Z</dcterms:created>
  <dcterms:modified xsi:type="dcterms:W3CDTF">2025-12-04T14:33:40Z</dcterms:modified>
</cp:coreProperties>
</file>